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8" r:id="rId4"/>
    <p:sldId id="257" r:id="rId5"/>
    <p:sldId id="259" r:id="rId6"/>
    <p:sldId id="265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240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589FE-3F0E-44BB-A8C3-BF1415E13ECD}" type="datetimeFigureOut">
              <a:rPr lang="en-US" smtClean="0"/>
              <a:t>3/4/2013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D6F47-B419-432A-B73B-6FE97E880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emerils.com/tv/emerils-tabl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219200"/>
            <a:ext cx="7117180" cy="2819399"/>
          </a:xfrm>
        </p:spPr>
        <p:txBody>
          <a:bodyPr/>
          <a:lstStyle/>
          <a:p>
            <a:r>
              <a:rPr lang="en-US" sz="4800" dirty="0" smtClean="0">
                <a:latin typeface="Cooper Black" pitchFamily="18" charset="0"/>
                <a:cs typeface="Aharoni" pitchFamily="2" charset="-79"/>
              </a:rPr>
              <a:t>Measuring, Abbreviations and Equivalents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76600"/>
            <a:ext cx="8534400" cy="86142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Cooper Black" pitchFamily="18" charset="0"/>
              </a:rPr>
              <a:t>Today we will: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>
                <a:latin typeface="Cooper Black" pitchFamily="18" charset="0"/>
              </a:rPr>
              <a:t> </a:t>
            </a:r>
            <a:r>
              <a:rPr lang="en-US" sz="2800" dirty="0">
                <a:latin typeface="Cooper Black" pitchFamily="18" charset="0"/>
              </a:rPr>
              <a:t>L</a:t>
            </a:r>
            <a:r>
              <a:rPr lang="en-US" sz="2800" dirty="0" smtClean="0">
                <a:latin typeface="Cooper Black" pitchFamily="18" charset="0"/>
              </a:rPr>
              <a:t>earn how to read and interpret a recipe.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>
                <a:latin typeface="Cooper Black" pitchFamily="18" charset="0"/>
              </a:rPr>
              <a:t>Review abbreviations and equivalents.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>
                <a:latin typeface="Cooper Black" pitchFamily="18" charset="0"/>
              </a:rPr>
              <a:t>I</a:t>
            </a:r>
            <a:r>
              <a:rPr lang="en-US" sz="2800" dirty="0" smtClean="0">
                <a:latin typeface="Cooper Black" pitchFamily="18" charset="0"/>
              </a:rPr>
              <a:t>dentify proper lab procedures. </a:t>
            </a:r>
            <a:endParaRPr lang="en-US" sz="2800" dirty="0">
              <a:latin typeface="Cooper Black" pitchFamily="18" charset="0"/>
            </a:endParaRPr>
          </a:p>
        </p:txBody>
      </p:sp>
      <p:pic>
        <p:nvPicPr>
          <p:cNvPr id="6146" name="Picture 2" descr="C:\Users\ebanks\AppData\Local\Microsoft\Windows\Temporary Internet Files\Content.IE5\BOSN01B3\MP90040060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295400"/>
            <a:ext cx="1524000" cy="1905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71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FF00"/>
                </a:solidFill>
                <a:latin typeface="Cooper Black" pitchFamily="18" charset="0"/>
              </a:rPr>
              <a:t>Equivalents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000" dirty="0"/>
              <a:t> </a:t>
            </a:r>
            <a:r>
              <a:rPr lang="en-US" sz="4000" dirty="0" smtClean="0"/>
              <a:t>         =1 pint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  =1 pint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  = 1 quart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 =1 quart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   = 1 gallon</a:t>
            </a:r>
            <a:endParaRPr lang="en-US" sz="4000" dirty="0"/>
          </a:p>
        </p:txBody>
      </p:sp>
      <p:pic>
        <p:nvPicPr>
          <p:cNvPr id="8194" name="Picture 2" descr="\\NA\nadata\everyone\install\Microsoft Office media Content\FILES\PFILES\MSOFFICE\MEDIA\CNTCD1\Animated\j0283247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8800"/>
            <a:ext cx="2743200" cy="2636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371600" y="1905000"/>
            <a:ext cx="199007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16 oz.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200" y="2743200"/>
            <a:ext cx="186621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 cups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84177" y="3423562"/>
            <a:ext cx="196239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2 pints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9370" y="4336742"/>
            <a:ext cx="186621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 cups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06497" y="5181600"/>
            <a:ext cx="23423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 quarts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0196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61" y="228600"/>
            <a:ext cx="8915400" cy="924475"/>
          </a:xfrm>
        </p:spPr>
        <p:txBody>
          <a:bodyPr/>
          <a:lstStyle/>
          <a:p>
            <a:r>
              <a:rPr lang="en-US" sz="4800" dirty="0" smtClean="0">
                <a:solidFill>
                  <a:srgbClr val="FFFF00"/>
                </a:solidFill>
                <a:latin typeface="Cooper Black" pitchFamily="18" charset="0"/>
              </a:rPr>
              <a:t>Stick Butter or Margarine</a:t>
            </a:r>
            <a:endParaRPr lang="en-US" sz="4800" dirty="0">
              <a:solidFill>
                <a:srgbClr val="FFFF00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5347"/>
            <a:ext cx="7125112" cy="405143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   = 1 lb.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 =1 stick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 =½ stick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=1 stick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= ½ stick </a:t>
            </a:r>
            <a:endParaRPr lang="en-US" dirty="0"/>
          </a:p>
        </p:txBody>
      </p:sp>
      <p:pic>
        <p:nvPicPr>
          <p:cNvPr id="9218" name="Picture 2" descr="\\NA\nadata\everyone\install\Microsoft Office media Content\FILES\PFILES\MSOFFICE\MEDIA\CNTCD1\ClipArt6\j029356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43200"/>
            <a:ext cx="2363572" cy="1736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99188" y="1752598"/>
            <a:ext cx="232307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 sticks 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66800" y="2590799"/>
            <a:ext cx="18085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½ cup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0005" y="3417901"/>
            <a:ext cx="180850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¼ cup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61311" y="4191000"/>
            <a:ext cx="11512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8 T.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04217" y="5015883"/>
            <a:ext cx="13083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 T. 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20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latin typeface="Blue Highway Linocut" pitchFamily="2" charset="0"/>
              </a:rPr>
              <a:t>Foods </a:t>
            </a:r>
            <a:r>
              <a:rPr lang="en-US" sz="6000" dirty="0" smtClean="0">
                <a:latin typeface="Blue Highway Linocut" pitchFamily="2" charset="0"/>
              </a:rPr>
              <a:t>Unit Review</a:t>
            </a:r>
            <a:endParaRPr lang="en-US" sz="6000" dirty="0">
              <a:latin typeface="Blue Highway Linocu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>
              <a:latin typeface="Cooper Black" pitchFamily="18" charset="0"/>
            </a:endParaRPr>
          </a:p>
          <a:p>
            <a:pPr marL="0" indent="0">
              <a:buNone/>
            </a:pPr>
            <a:r>
              <a:rPr lang="en-US" sz="3500" dirty="0" smtClean="0">
                <a:latin typeface="Blue Highway Linocut" pitchFamily="2" charset="0"/>
              </a:rPr>
              <a:t>Get Your Dry Erase Board READY!!!</a:t>
            </a:r>
            <a:endParaRPr lang="en-US" sz="3500" dirty="0" smtClean="0">
              <a:latin typeface="Blue Highway Linocut" pitchFamily="2" charset="0"/>
            </a:endParaRPr>
          </a:p>
          <a:p>
            <a:r>
              <a:rPr lang="en-US" sz="2400" dirty="0" smtClean="0">
                <a:solidFill>
                  <a:srgbClr val="FFFF00"/>
                </a:solidFill>
                <a:latin typeface="Cooper Black" pitchFamily="18" charset="0"/>
              </a:rPr>
              <a:t>Kitchen Tools	Cooking Terms	Safety</a:t>
            </a:r>
          </a:p>
          <a:p>
            <a:endParaRPr lang="en-US" dirty="0">
              <a:latin typeface="Cooper Black" pitchFamily="18" charset="0"/>
            </a:endParaRPr>
          </a:p>
          <a:p>
            <a:endParaRPr lang="en-US" dirty="0" smtClean="0">
              <a:latin typeface="Cooper Black" pitchFamily="18" charset="0"/>
            </a:endParaRPr>
          </a:p>
          <a:p>
            <a:endParaRPr lang="en-US" dirty="0">
              <a:latin typeface="Cooper Black" pitchFamily="18" charset="0"/>
            </a:endParaRPr>
          </a:p>
          <a:p>
            <a:endParaRPr lang="en-US" dirty="0" smtClean="0">
              <a:latin typeface="Cooper Black" pitchFamily="18" charset="0"/>
            </a:endParaRPr>
          </a:p>
          <a:p>
            <a:endParaRPr lang="en-US" dirty="0">
              <a:latin typeface="Cooper Black" pitchFamily="18" charset="0"/>
            </a:endParaRPr>
          </a:p>
          <a:p>
            <a:r>
              <a:rPr lang="en-US" dirty="0">
                <a:latin typeface="Cooper Black" pitchFamily="18" charset="0"/>
              </a:rPr>
              <a:t>Watch the video clip and write down the kitchen tools used, cooking terms mentioned, and kitchen safety. </a:t>
            </a:r>
            <a:endParaRPr lang="en-US" dirty="0" smtClean="0">
              <a:latin typeface="Cooper Black" pitchFamily="18" charset="0"/>
            </a:endParaRP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www.emerils.com/tv/emerils-table</a:t>
            </a:r>
            <a:r>
              <a:rPr lang="en-US" dirty="0" smtClean="0"/>
              <a:t> Click on Perfect Mashed Potatoes!</a:t>
            </a:r>
            <a:endParaRPr lang="en-US" dirty="0">
              <a:latin typeface="Cooper Black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611732" y="27432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33857" y="2868227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582" y="304800"/>
            <a:ext cx="17526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28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125113" cy="924475"/>
          </a:xfrm>
        </p:spPr>
        <p:txBody>
          <a:bodyPr/>
          <a:lstStyle/>
          <a:p>
            <a:r>
              <a:rPr lang="en-US" sz="4800" u="sng" dirty="0" smtClean="0">
                <a:solidFill>
                  <a:srgbClr val="FFFF00"/>
                </a:solidFill>
                <a:latin typeface="Cooper Black" pitchFamily="18" charset="0"/>
                <a:cs typeface="Aharoni" pitchFamily="2" charset="-79"/>
              </a:rPr>
              <a:t>Dry Ingredients</a:t>
            </a:r>
            <a:endParaRPr lang="en-US" sz="4800" u="sng" dirty="0">
              <a:solidFill>
                <a:srgbClr val="FFFF00"/>
              </a:solidFill>
              <a:latin typeface="Cooper Black" pitchFamily="18" charset="0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74583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Use measuring cups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Some ingredients are </a:t>
            </a:r>
            <a:r>
              <a:rPr lang="en-US" sz="2800" u="sng" dirty="0" smtClean="0">
                <a:solidFill>
                  <a:srgbClr val="FFFF00"/>
                </a:solidFill>
                <a:latin typeface="Cooper Black" pitchFamily="18" charset="0"/>
              </a:rPr>
              <a:t>spooned</a:t>
            </a:r>
            <a:r>
              <a:rPr lang="en-US" sz="2800" dirty="0" smtClean="0"/>
              <a:t> into the measuring cup (ex. flour)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Some ingredients are </a:t>
            </a:r>
            <a:r>
              <a:rPr lang="en-US" sz="2800" u="sng" dirty="0" smtClean="0">
                <a:solidFill>
                  <a:srgbClr val="FFFF00"/>
                </a:solidFill>
                <a:latin typeface="Cooper Black" pitchFamily="18" charset="0"/>
              </a:rPr>
              <a:t>packed</a:t>
            </a:r>
            <a:r>
              <a:rPr lang="en-US" sz="2800" dirty="0" smtClean="0"/>
              <a:t> into the measuring cup. (ex. Brown sugar)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All ingredients need to be leveled with a spatula/leveler or knife.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What are some examples of dry ingredients?</a:t>
            </a:r>
            <a:endParaRPr lang="en-US" sz="2800" dirty="0"/>
          </a:p>
        </p:txBody>
      </p:sp>
      <p:pic>
        <p:nvPicPr>
          <p:cNvPr id="2050" name="Picture 2" descr="C:\Users\ebanks\AppData\Local\Microsoft\Windows\Temporary Internet Files\Content.IE5\QBIMH05I\MP90038698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57200"/>
            <a:ext cx="1685544" cy="1676400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310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125113" cy="924475"/>
          </a:xfrm>
        </p:spPr>
        <p:txBody>
          <a:bodyPr/>
          <a:lstStyle/>
          <a:p>
            <a:r>
              <a:rPr lang="en-US" sz="4400" dirty="0" smtClean="0">
                <a:solidFill>
                  <a:srgbClr val="FFFF00"/>
                </a:solidFill>
                <a:latin typeface="Cooper Black" pitchFamily="18" charset="0"/>
              </a:rPr>
              <a:t>Liquid Ingredients </a:t>
            </a:r>
            <a:endParaRPr lang="en-US" sz="4400" dirty="0">
              <a:solidFill>
                <a:srgbClr val="FFFF00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7506112" cy="435623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/>
              <a:t>	</a:t>
            </a:r>
            <a:r>
              <a:rPr lang="en-US" sz="3600" dirty="0" smtClean="0"/>
              <a:t>Use a liquid measuring cup.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Make sure you are at eye level!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What are some examples of liquid ingredients?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1026" name="Picture 2" descr="C:\Users\ebanks\AppData\Local\Microsoft\Windows\Temporary Internet Files\Content.IE5\GD3IAV7J\MP90017549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60" y="4800600"/>
            <a:ext cx="2362200" cy="158661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98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75724"/>
            <a:ext cx="8763000" cy="924475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FFFF00"/>
                </a:solidFill>
                <a:latin typeface="Cooper Black" pitchFamily="18" charset="0"/>
              </a:rPr>
              <a:t>Common Ingredients</a:t>
            </a:r>
            <a:br>
              <a:rPr lang="en-US" sz="3600" dirty="0" smtClean="0">
                <a:solidFill>
                  <a:srgbClr val="FFFF00"/>
                </a:solidFill>
                <a:latin typeface="Cooper Black" pitchFamily="18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Cooper Black" pitchFamily="18" charset="0"/>
              </a:rPr>
              <a:t> in Small Amounts </a:t>
            </a:r>
            <a:endParaRPr lang="en-US" sz="3600" dirty="0">
              <a:solidFill>
                <a:srgbClr val="FFFF00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07361"/>
            <a:ext cx="8991600" cy="405143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Used for liquid or dry ingredients in small amounts.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A set usually includes: 1 Tablespoon, 1 teaspoon, ½ teaspoon, ¼ teaspoon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Remember: Dry ingredients still need to be leveled!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Name three examples. </a:t>
            </a:r>
            <a:endParaRPr lang="en-US" sz="2800" dirty="0"/>
          </a:p>
        </p:txBody>
      </p:sp>
      <p:pic>
        <p:nvPicPr>
          <p:cNvPr id="3074" name="Picture 2" descr="C:\Users\ebanks\AppData\Local\Microsoft\Windows\Temporary Internet Files\Content.IE5\BOSN01B3\MP900314300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566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581144"/>
            <a:ext cx="2963370" cy="227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32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808563"/>
            <a:ext cx="67056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FFFF00"/>
                </a:solidFill>
                <a:latin typeface="Cooper Black" pitchFamily="18" charset="0"/>
              </a:rPr>
              <a:t>What tool would I use to measure the following?</a:t>
            </a:r>
          </a:p>
          <a:p>
            <a:endParaRPr lang="en-US" dirty="0">
              <a:latin typeface="Cooper Black" pitchFamily="18" charset="0"/>
            </a:endParaRPr>
          </a:p>
          <a:p>
            <a:endParaRPr lang="en-US" dirty="0" smtClean="0">
              <a:latin typeface="Cooper Black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 smtClean="0">
                <a:latin typeface="Cooper Black" pitchFamily="18" charset="0"/>
              </a:rPr>
              <a:t>1 cup of peanut butter?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800" dirty="0">
              <a:latin typeface="Cooper Black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 smtClean="0">
                <a:latin typeface="Cooper Black" pitchFamily="18" charset="0"/>
              </a:rPr>
              <a:t>2 cups of milk?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800" dirty="0">
              <a:latin typeface="Cooper Black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 smtClean="0">
                <a:latin typeface="Cooper Black" pitchFamily="18" charset="0"/>
              </a:rPr>
              <a:t>4 cups of oatmeal?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800" dirty="0">
              <a:latin typeface="Cooper Black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 smtClean="0">
                <a:latin typeface="Cooper Black" pitchFamily="18" charset="0"/>
              </a:rPr>
              <a:t>3 t. of vanilla? 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sz="2800" dirty="0">
              <a:latin typeface="Cooper Black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800" dirty="0" smtClean="0">
                <a:latin typeface="Cooper Black" pitchFamily="18" charset="0"/>
              </a:rPr>
              <a:t>1/3 cup of yogurt?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91200" y="2569418"/>
            <a:ext cx="291618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50800"/>
                <a:solidFill>
                  <a:srgbClr val="FFFF00"/>
                </a:solidFill>
                <a:effectLst/>
              </a:rPr>
              <a:t>dry measuring cup</a:t>
            </a:r>
            <a:endParaRPr lang="en-US" sz="2000" b="1" cap="none" spc="0" dirty="0">
              <a:ln w="50800"/>
              <a:solidFill>
                <a:srgbClr val="FFFF00"/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80807" y="4267200"/>
            <a:ext cx="29081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50800"/>
                <a:solidFill>
                  <a:srgbClr val="FFFF00"/>
                </a:solidFill>
                <a:effectLst/>
              </a:rPr>
              <a:t>dry measuring </a:t>
            </a:r>
            <a:r>
              <a:rPr lang="en-US" sz="2000" b="1" dirty="0">
                <a:ln w="50800"/>
                <a:solidFill>
                  <a:srgbClr val="FFFF00"/>
                </a:solidFill>
              </a:rPr>
              <a:t>c</a:t>
            </a:r>
            <a:r>
              <a:rPr lang="en-US" sz="2000" b="1" cap="none" spc="0" dirty="0" smtClean="0">
                <a:ln w="50800"/>
                <a:solidFill>
                  <a:srgbClr val="FFFF00"/>
                </a:solidFill>
                <a:effectLst/>
              </a:rPr>
              <a:t>up</a:t>
            </a:r>
            <a:endParaRPr lang="en-US" sz="2000" b="1" cap="none" spc="0" dirty="0">
              <a:ln w="50800"/>
              <a:solidFill>
                <a:srgbClr val="FFFF00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0600" y="5939161"/>
            <a:ext cx="291618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50800"/>
                <a:solidFill>
                  <a:srgbClr val="FFFF00"/>
                </a:solidFill>
                <a:effectLst/>
              </a:rPr>
              <a:t>dry measuring cup</a:t>
            </a:r>
            <a:endParaRPr lang="en-US" sz="2000" b="1" cap="none" spc="0" dirty="0">
              <a:ln w="50800"/>
              <a:solidFill>
                <a:srgbClr val="FFFF00"/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47948" y="3429000"/>
            <a:ext cx="328166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50800"/>
                <a:solidFill>
                  <a:srgbClr val="FFFF00"/>
                </a:solidFill>
                <a:effectLst/>
              </a:rPr>
              <a:t>liquid measuring cup</a:t>
            </a:r>
            <a:endParaRPr lang="en-US" sz="2000" b="1" cap="none" spc="0" dirty="0">
              <a:ln w="50800"/>
              <a:solidFill>
                <a:srgbClr val="FFFF00"/>
              </a:soli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77319" y="5105400"/>
            <a:ext cx="27911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2000" b="1" cap="none" spc="0" dirty="0" smtClean="0">
                <a:ln w="50800"/>
                <a:solidFill>
                  <a:srgbClr val="FFFF00"/>
                </a:solidFill>
                <a:effectLst/>
              </a:rPr>
              <a:t>measuring spoons</a:t>
            </a:r>
            <a:endParaRPr lang="en-US" sz="2000" b="1" cap="none" spc="0" dirty="0">
              <a:ln w="50800"/>
              <a:solidFill>
                <a:srgbClr val="FFFF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7933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67958" cy="924475"/>
          </a:xfrm>
        </p:spPr>
        <p:txBody>
          <a:bodyPr/>
          <a:lstStyle/>
          <a:p>
            <a:r>
              <a:rPr lang="en-US" sz="4400" dirty="0" smtClean="0">
                <a:solidFill>
                  <a:srgbClr val="FFFF00"/>
                </a:solidFill>
                <a:latin typeface="Cooper Black" pitchFamily="18" charset="0"/>
              </a:rPr>
              <a:t>Measuring Abbreviations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888" y="1519460"/>
            <a:ext cx="8768854" cy="405143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 smtClean="0"/>
              <a:t>              =teaspoon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                     =Tablespoon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            = Cup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     = hour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      = dozen</a:t>
            </a:r>
            <a:endParaRPr lang="en-US" sz="3600" dirty="0"/>
          </a:p>
        </p:txBody>
      </p:sp>
      <p:pic>
        <p:nvPicPr>
          <p:cNvPr id="5123" name="Picture 3" descr="C:\Users\ebanks\AppData\Local\Microsoft\Windows\Temporary Internet Files\Content.IE5\OK8OSOU2\MP90038644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914400"/>
            <a:ext cx="1872343" cy="1335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ebanks\AppData\Local\Microsoft\Windows\Temporary Internet Files\Content.IE5\OK8OSOU2\MC90026431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648200"/>
            <a:ext cx="2590800" cy="184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8147" y="1819922"/>
            <a:ext cx="216277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tsp.   t. 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2514599"/>
            <a:ext cx="397178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T. </a:t>
            </a:r>
            <a:r>
              <a:rPr lang="en-US" sz="3600" b="1" dirty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3600" b="1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Tbsp.   TB.        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17739" y="3276599"/>
            <a:ext cx="185308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c.    C.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5680" y="3922930"/>
            <a:ext cx="90922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hr.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2866" y="4674833"/>
            <a:ext cx="12666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doz.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6525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FF00"/>
                </a:solidFill>
                <a:latin typeface="Cooper Black" pitchFamily="18" charset="0"/>
              </a:rPr>
              <a:t>Measuring Abbreviations</a:t>
            </a:r>
            <a:endParaRPr lang="en-US" sz="3600" dirty="0">
              <a:solidFill>
                <a:srgbClr val="FFFF00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7125112" cy="405143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= ounce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= pint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= quart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= gallon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= pound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C:\Users\ebanks\AppData\Local\Microsoft\Windows\Temporary Internet Files\Content.IE5\TCUMR5RU\MC9003839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752600"/>
            <a:ext cx="1584655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88244" y="1769616"/>
            <a:ext cx="9444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oz.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10685" y="2610534"/>
            <a:ext cx="8996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pt.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18699" y="3446275"/>
            <a:ext cx="8835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qt.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3455" y="4191000"/>
            <a:ext cx="113845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gal.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37482" y="5033637"/>
            <a:ext cx="15456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lb.  #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0852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>
                <a:solidFill>
                  <a:srgbClr val="FFFF00"/>
                </a:solidFill>
                <a:latin typeface="Cooper Black" pitchFamily="18" charset="0"/>
              </a:rPr>
              <a:t>Equivalents</a:t>
            </a:r>
            <a:endParaRPr lang="en-US" sz="4800" dirty="0">
              <a:solidFill>
                <a:srgbClr val="FFFF00"/>
              </a:solidFill>
              <a:latin typeface="Cooper Black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7125112" cy="405143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 =1 tablespoon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    = ½ T.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=1/4 cup.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  =1 cup </a:t>
            </a:r>
          </a:p>
          <a:p>
            <a:pPr>
              <a:buFont typeface="Wingdings" pitchFamily="2" charset="2"/>
              <a:buChar char="§"/>
            </a:pPr>
            <a:r>
              <a:rPr lang="en-US" sz="4000" dirty="0" smtClean="0"/>
              <a:t>        =1 cup</a:t>
            </a:r>
            <a:endParaRPr lang="en-US" sz="4000" dirty="0"/>
          </a:p>
        </p:txBody>
      </p:sp>
      <p:pic>
        <p:nvPicPr>
          <p:cNvPr id="7170" name="Picture 2" descr="C:\Users\ebanks\AppData\Local\Microsoft\Windows\Temporary Internet Files\Content.IE5\HM8CTAKR\MC90034738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231" y="3200400"/>
            <a:ext cx="2779738" cy="3358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26836" y="1905000"/>
            <a:ext cx="164339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3 tsp.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80378" y="2743200"/>
            <a:ext cx="23455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 ½ tsp.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33007" y="3527394"/>
            <a:ext cx="11512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4 T.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70507" y="4327864"/>
            <a:ext cx="147989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16 T.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93545" y="5181600"/>
            <a:ext cx="14302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28575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8 oz.</a:t>
            </a:r>
            <a:endParaRPr lang="en-US" sz="3600" b="1" cap="none" spc="0" dirty="0">
              <a:ln w="28575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0435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Summ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</Template>
  <TotalTime>191</TotalTime>
  <Words>359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Summer</vt:lpstr>
      <vt:lpstr>Measuring, Abbreviations and Equivalents   </vt:lpstr>
      <vt:lpstr>Foods Unit Review</vt:lpstr>
      <vt:lpstr>Dry Ingredients</vt:lpstr>
      <vt:lpstr>Liquid Ingredients </vt:lpstr>
      <vt:lpstr>Common Ingredients  in Small Amounts </vt:lpstr>
      <vt:lpstr>PowerPoint Presentation</vt:lpstr>
      <vt:lpstr>Measuring Abbreviations </vt:lpstr>
      <vt:lpstr>Measuring Abbreviations</vt:lpstr>
      <vt:lpstr>Equivalents</vt:lpstr>
      <vt:lpstr>Equivalents </vt:lpstr>
      <vt:lpstr>Stick Butter or Margarine</vt:lpstr>
    </vt:vector>
  </TitlesOfParts>
  <Company>North Allegheny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Measuring Abbreviations and Equivalents</dc:title>
  <dc:creator>Banks, Elizabeth</dc:creator>
  <cp:lastModifiedBy>Banks, Elizabeth</cp:lastModifiedBy>
  <cp:revision>15</cp:revision>
  <dcterms:created xsi:type="dcterms:W3CDTF">2012-10-24T11:46:36Z</dcterms:created>
  <dcterms:modified xsi:type="dcterms:W3CDTF">2013-03-04T14:10:31Z</dcterms:modified>
</cp:coreProperties>
</file>