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7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4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89FE-3F0E-44BB-A8C3-BF1415E13ECD}" type="datetimeFigureOut">
              <a:rPr lang="en-US" smtClean="0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D6F47-B419-432A-B73B-6FE97E880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emerils.com/tv/emerils-tab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7117180" cy="2819399"/>
          </a:xfrm>
        </p:spPr>
        <p:txBody>
          <a:bodyPr/>
          <a:lstStyle/>
          <a:p>
            <a:r>
              <a:rPr lang="en-US" sz="4800" dirty="0" smtClean="0">
                <a:latin typeface="Cooper Black" pitchFamily="18" charset="0"/>
                <a:cs typeface="Aharoni" pitchFamily="2" charset="-79"/>
              </a:rPr>
              <a:t>Measuring, Abbreviations and Equivalents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8534400" cy="86142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oper Black" pitchFamily="18" charset="0"/>
              </a:rPr>
              <a:t>Today we will: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Cooper Black" pitchFamily="18" charset="0"/>
              </a:rPr>
              <a:t> </a:t>
            </a:r>
            <a:r>
              <a:rPr lang="en-US" sz="2800" dirty="0">
                <a:latin typeface="Cooper Black" pitchFamily="18" charset="0"/>
              </a:rPr>
              <a:t>L</a:t>
            </a:r>
            <a:r>
              <a:rPr lang="en-US" sz="2800" dirty="0" smtClean="0">
                <a:latin typeface="Cooper Black" pitchFamily="18" charset="0"/>
              </a:rPr>
              <a:t>earn how to read and interpret a recipe.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Cooper Black" pitchFamily="18" charset="0"/>
              </a:rPr>
              <a:t>Review abbreviations and equivalents.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Cooper Black" pitchFamily="18" charset="0"/>
              </a:rPr>
              <a:t>I</a:t>
            </a:r>
            <a:r>
              <a:rPr lang="en-US" sz="2800" dirty="0" smtClean="0">
                <a:latin typeface="Cooper Black" pitchFamily="18" charset="0"/>
              </a:rPr>
              <a:t>dentify proper lab procedures. </a:t>
            </a:r>
            <a:endParaRPr lang="en-US" sz="2800" dirty="0">
              <a:latin typeface="Cooper Black" pitchFamily="18" charset="0"/>
            </a:endParaRPr>
          </a:p>
        </p:txBody>
      </p:sp>
      <p:pic>
        <p:nvPicPr>
          <p:cNvPr id="6146" name="Picture 2" descr="C:\Users\ebanks\AppData\Local\Microsoft\Windows\Temporary Internet Files\Content.IE5\BOSN01B3\MP90040060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95400"/>
            <a:ext cx="1524000" cy="190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71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  <a:latin typeface="Cooper Black" pitchFamily="18" charset="0"/>
              </a:rPr>
              <a:t>Equivalents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/>
              <a:t> </a:t>
            </a:r>
            <a:r>
              <a:rPr lang="en-US" sz="4000" dirty="0" smtClean="0"/>
              <a:t>         =1 pint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 =1 pint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 = 1 quart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=1 quart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  = 1 gallon</a:t>
            </a:r>
            <a:endParaRPr lang="en-US" sz="4000" dirty="0"/>
          </a:p>
        </p:txBody>
      </p:sp>
      <p:pic>
        <p:nvPicPr>
          <p:cNvPr id="8194" name="Picture 2" descr="\\NA\nadata\everyone\install\Microsoft Office media Content\FILES\PFILES\MSOFFICE\MEDIA\CNTCD1\Animated\j028324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2743200" cy="26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71600" y="1905000"/>
            <a:ext cx="19900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oz.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743200"/>
            <a:ext cx="1866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cups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84177" y="3423562"/>
            <a:ext cx="19623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pints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9370" y="4336742"/>
            <a:ext cx="1866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cups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6497" y="5181600"/>
            <a:ext cx="23423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quarts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19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61" y="228600"/>
            <a:ext cx="8915400" cy="924475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Cooper Black" pitchFamily="18" charset="0"/>
              </a:rPr>
              <a:t>Stick Butter or Margarine</a:t>
            </a:r>
            <a:endParaRPr lang="en-US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347"/>
            <a:ext cx="7125112" cy="405143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  = 1 lb.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=1 stick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=½ stick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=1 stick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= ½ stick </a:t>
            </a:r>
            <a:endParaRPr lang="en-US" dirty="0"/>
          </a:p>
        </p:txBody>
      </p:sp>
      <p:pic>
        <p:nvPicPr>
          <p:cNvPr id="9218" name="Picture 2" descr="\\NA\nadata\everyone\install\Microsoft Office media Content\FILES\PFILES\MSOFFICE\MEDIA\CNTCD1\ClipArt6\j02935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3200"/>
            <a:ext cx="2363572" cy="173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99188" y="1752598"/>
            <a:ext cx="23230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sticks 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590799"/>
            <a:ext cx="18085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½ cup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0005" y="3417901"/>
            <a:ext cx="18085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¼ cup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1311" y="4191000"/>
            <a:ext cx="11512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T.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4217" y="5015883"/>
            <a:ext cx="13083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T. 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0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Blue Highway Linocut" pitchFamily="2" charset="0"/>
              </a:rPr>
              <a:t>Foods </a:t>
            </a:r>
            <a:r>
              <a:rPr lang="en-US" sz="6000" dirty="0" smtClean="0">
                <a:latin typeface="Blue Highway Linocut" pitchFamily="2" charset="0"/>
              </a:rPr>
              <a:t>Unit Review</a:t>
            </a:r>
            <a:endParaRPr lang="en-US" sz="6000" dirty="0">
              <a:latin typeface="Blue Highway Linocu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Blue Highway Linocut" pitchFamily="2" charset="0"/>
              </a:rPr>
              <a:t>Get Your Dry Erase Board READY!!!</a:t>
            </a:r>
            <a:endParaRPr lang="en-US" sz="3500" dirty="0" smtClean="0">
              <a:latin typeface="Blue Highway Linocut" pitchFamily="2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Cooper Black" pitchFamily="18" charset="0"/>
              </a:rPr>
              <a:t>Kitchen Tools	Cooking Terms	Safety</a:t>
            </a:r>
          </a:p>
          <a:p>
            <a:endParaRPr lang="en-US" dirty="0"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  <a:p>
            <a:endParaRPr lang="en-US" dirty="0"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  <a:p>
            <a:endParaRPr lang="en-US" dirty="0">
              <a:latin typeface="Cooper Black" pitchFamily="18" charset="0"/>
            </a:endParaRPr>
          </a:p>
          <a:p>
            <a:r>
              <a:rPr lang="en-US" dirty="0">
                <a:latin typeface="Cooper Black" pitchFamily="18" charset="0"/>
              </a:rPr>
              <a:t>Watch the video clip and write down the kitchen tools used, cooking terms mentioned, and kitchen safety. </a:t>
            </a:r>
            <a:endParaRPr lang="en-US" dirty="0" smtClean="0">
              <a:latin typeface="Cooper Black" pitchFamily="18" charset="0"/>
            </a:endParaRP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www.emerils.com/tv/emerils-table</a:t>
            </a:r>
            <a:r>
              <a:rPr lang="en-US" dirty="0" smtClean="0"/>
              <a:t> Click on Perfect Mashed Potatoes!</a:t>
            </a:r>
            <a:endParaRPr lang="en-US" dirty="0">
              <a:latin typeface="Cooper Black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11732" y="27432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33857" y="2868227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582" y="3048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2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25113" cy="924475"/>
          </a:xfrm>
        </p:spPr>
        <p:txBody>
          <a:bodyPr/>
          <a:lstStyle/>
          <a:p>
            <a:r>
              <a:rPr lang="en-US" sz="4800" u="sng" dirty="0" smtClean="0">
                <a:solidFill>
                  <a:srgbClr val="FFFF00"/>
                </a:solidFill>
                <a:latin typeface="Cooper Black" pitchFamily="18" charset="0"/>
                <a:cs typeface="Aharoni" pitchFamily="2" charset="-79"/>
              </a:rPr>
              <a:t>Dry Ingredients</a:t>
            </a:r>
            <a:endParaRPr lang="en-US" sz="4800" u="sng" dirty="0">
              <a:solidFill>
                <a:srgbClr val="FFFF00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7458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Use measuring cups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Some ingredients are </a:t>
            </a:r>
            <a:r>
              <a:rPr lang="en-US" sz="2800" u="sng" dirty="0" smtClean="0">
                <a:solidFill>
                  <a:srgbClr val="FFFF00"/>
                </a:solidFill>
                <a:latin typeface="Cooper Black" pitchFamily="18" charset="0"/>
              </a:rPr>
              <a:t>spooned</a:t>
            </a:r>
            <a:r>
              <a:rPr lang="en-US" sz="2800" dirty="0" smtClean="0"/>
              <a:t> into the measuring cup (ex. flour)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Some ingredients are </a:t>
            </a:r>
            <a:r>
              <a:rPr lang="en-US" sz="2800" u="sng" dirty="0" smtClean="0">
                <a:solidFill>
                  <a:srgbClr val="FFFF00"/>
                </a:solidFill>
                <a:latin typeface="Cooper Black" pitchFamily="18" charset="0"/>
              </a:rPr>
              <a:t>packed</a:t>
            </a:r>
            <a:r>
              <a:rPr lang="en-US" sz="2800" dirty="0" smtClean="0"/>
              <a:t> into the measuring cup. (ex. Brown sugar)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All ingredients need to be leveled with a spatula/leveler or knife.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are some examples of dry ingredients?</a:t>
            </a:r>
            <a:endParaRPr lang="en-US" sz="2800" dirty="0"/>
          </a:p>
        </p:txBody>
      </p:sp>
      <p:pic>
        <p:nvPicPr>
          <p:cNvPr id="2050" name="Picture 2" descr="C:\Users\ebanks\AppData\Local\Microsoft\Windows\Temporary Internet Files\Content.IE5\QBIMH05I\MP9003869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1685544" cy="16764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31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125113" cy="924475"/>
          </a:xfrm>
        </p:spPr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  <a:latin typeface="Cooper Black" pitchFamily="18" charset="0"/>
              </a:rPr>
              <a:t>Liquid Ingredients </a:t>
            </a:r>
            <a:endParaRPr lang="en-US" sz="44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506112" cy="43562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/>
              <a:t>	</a:t>
            </a:r>
            <a:r>
              <a:rPr lang="en-US" sz="3600" dirty="0" smtClean="0"/>
              <a:t>Use a liquid measuring cup.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Make sure you are at eye level!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What are some examples of liquid ingredients?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026" name="Picture 2" descr="C:\Users\ebanks\AppData\Local\Microsoft\Windows\Temporary Internet Files\Content.IE5\GD3IAV7J\MP9001754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60" y="4800600"/>
            <a:ext cx="2362200" cy="158661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9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5724"/>
            <a:ext cx="8763000" cy="924475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Common Ingredients</a:t>
            </a:r>
            <a:b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 in Small Amounts </a:t>
            </a:r>
            <a:endParaRPr lang="en-US" sz="36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991600" cy="40514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Used for liquid or dry ingredients in small amounts.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set usually includes: 1 Tablespoon, 1 teaspoon, ½ teaspoon, ¼ teaspoon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Remember: Dry ingredients still need to be leveled!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Name three examples. </a:t>
            </a:r>
            <a:endParaRPr lang="en-US" sz="2800" dirty="0"/>
          </a:p>
        </p:txBody>
      </p:sp>
      <p:pic>
        <p:nvPicPr>
          <p:cNvPr id="3074" name="Picture 2" descr="C:\Users\ebanks\AppData\Local\Microsoft\Windows\Temporary Internet Files\Content.IE5\BOSN01B3\MP900314300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6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581144"/>
            <a:ext cx="2963370" cy="227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08563"/>
            <a:ext cx="67056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Cooper Black" pitchFamily="18" charset="0"/>
              </a:rPr>
              <a:t>What tool would I use to measure the following?</a:t>
            </a:r>
          </a:p>
          <a:p>
            <a:endParaRPr lang="en-US" dirty="0"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Cooper Black" pitchFamily="18" charset="0"/>
              </a:rPr>
              <a:t>1 cup of peanut butter?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800" dirty="0">
              <a:latin typeface="Cooper Black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Cooper Black" pitchFamily="18" charset="0"/>
              </a:rPr>
              <a:t>2 cups of milk?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800" dirty="0">
              <a:latin typeface="Cooper Black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Cooper Black" pitchFamily="18" charset="0"/>
              </a:rPr>
              <a:t>4 cups of oatmeal?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800" dirty="0">
              <a:latin typeface="Cooper Black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Cooper Black" pitchFamily="18" charset="0"/>
              </a:rPr>
              <a:t>3 t. of vanilla?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800" dirty="0">
              <a:latin typeface="Cooper Black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Cooper Black" pitchFamily="18" charset="0"/>
              </a:rPr>
              <a:t>1/3 cup of yogurt?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2569418"/>
            <a:ext cx="29161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50800"/>
                <a:solidFill>
                  <a:srgbClr val="FFFF00"/>
                </a:solidFill>
                <a:effectLst/>
              </a:rPr>
              <a:t>dry measuring cup</a:t>
            </a:r>
            <a:endParaRPr lang="en-US" sz="2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0807" y="4267200"/>
            <a:ext cx="29081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50800"/>
                <a:solidFill>
                  <a:srgbClr val="FFFF00"/>
                </a:solidFill>
                <a:effectLst/>
              </a:rPr>
              <a:t>dry measuring </a:t>
            </a:r>
            <a:r>
              <a:rPr lang="en-US" sz="2000" b="1" dirty="0">
                <a:ln w="50800"/>
                <a:solidFill>
                  <a:srgbClr val="FFFF00"/>
                </a:solidFill>
              </a:rPr>
              <a:t>c</a:t>
            </a:r>
            <a:r>
              <a:rPr lang="en-US" sz="2000" b="1" cap="none" spc="0" dirty="0" smtClean="0">
                <a:ln w="50800"/>
                <a:solidFill>
                  <a:srgbClr val="FFFF00"/>
                </a:solidFill>
                <a:effectLst/>
              </a:rPr>
              <a:t>up</a:t>
            </a:r>
            <a:endParaRPr lang="en-US" sz="2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5939161"/>
            <a:ext cx="29161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50800"/>
                <a:solidFill>
                  <a:srgbClr val="FFFF00"/>
                </a:solidFill>
                <a:effectLst/>
              </a:rPr>
              <a:t>dry measuring cup</a:t>
            </a:r>
            <a:endParaRPr lang="en-US" sz="2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7948" y="3429000"/>
            <a:ext cx="32816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50800"/>
                <a:solidFill>
                  <a:srgbClr val="FFFF00"/>
                </a:solidFill>
                <a:effectLst/>
              </a:rPr>
              <a:t>liquid measuring cup</a:t>
            </a:r>
            <a:endParaRPr lang="en-US" sz="2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77319" y="5105400"/>
            <a:ext cx="27911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50800"/>
                <a:solidFill>
                  <a:srgbClr val="FFFF00"/>
                </a:solidFill>
                <a:effectLst/>
              </a:rPr>
              <a:t>measuring spoons</a:t>
            </a:r>
            <a:endParaRPr lang="en-US" sz="20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933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67958" cy="924475"/>
          </a:xfrm>
        </p:spPr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  <a:latin typeface="Cooper Black" pitchFamily="18" charset="0"/>
              </a:rPr>
              <a:t>Measuring Abbreviations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88" y="1519460"/>
            <a:ext cx="8768854" cy="405143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              =teaspoon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                    =Tablespoon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           = Cup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    = hour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     = dozen</a:t>
            </a:r>
            <a:endParaRPr lang="en-US" sz="3600" dirty="0"/>
          </a:p>
        </p:txBody>
      </p:sp>
      <p:pic>
        <p:nvPicPr>
          <p:cNvPr id="5123" name="Picture 3" descr="C:\Users\ebanks\AppData\Local\Microsoft\Windows\Temporary Internet Files\Content.IE5\OK8OSOU2\MP9003864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14400"/>
            <a:ext cx="1872343" cy="133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ebanks\AppData\Local\Microsoft\Windows\Temporary Internet Files\Content.IE5\OK8OSOU2\MC9002643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2590800" cy="184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8147" y="1819922"/>
            <a:ext cx="21627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tsp.   t. 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514599"/>
            <a:ext cx="39717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T. </a:t>
            </a:r>
            <a:r>
              <a:rPr lang="en-US" sz="3600" b="1" dirty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Tbsp.   TB.        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739" y="3276599"/>
            <a:ext cx="185308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c.    C.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680" y="3922930"/>
            <a:ext cx="9092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hr.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866" y="4674833"/>
            <a:ext cx="12666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doz.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25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Measuring Abbreviations</a:t>
            </a:r>
            <a:endParaRPr lang="en-US" sz="36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25112" cy="405143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= ounce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= pint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= quart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= gallon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= pound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ebanks\AppData\Local\Microsoft\Windows\Temporary Internet Files\Content.IE5\TCUMR5RU\MC9003839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158465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88244" y="1769616"/>
            <a:ext cx="9444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oz.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10685" y="2610534"/>
            <a:ext cx="8996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pt.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18699" y="3446275"/>
            <a:ext cx="8835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qt.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3455" y="4191000"/>
            <a:ext cx="11384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gal.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7482" y="5033637"/>
            <a:ext cx="15456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lb.  #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08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Cooper Black" pitchFamily="18" charset="0"/>
              </a:rPr>
              <a:t>Equivalents</a:t>
            </a:r>
            <a:endParaRPr lang="en-US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125112" cy="40514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=1 tablespoon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   = ½ T.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=1/4 cup.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  =1 cup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        =1 cup</a:t>
            </a:r>
            <a:endParaRPr lang="en-US" sz="4000" dirty="0"/>
          </a:p>
        </p:txBody>
      </p:sp>
      <p:pic>
        <p:nvPicPr>
          <p:cNvPr id="7170" name="Picture 2" descr="C:\Users\ebanks\AppData\Local\Microsoft\Windows\Temporary Internet Files\Content.IE5\HM8CTAKR\MC900347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231" y="3200400"/>
            <a:ext cx="2779738" cy="335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6836" y="1905000"/>
            <a:ext cx="16433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 tsp.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378" y="2743200"/>
            <a:ext cx="23455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½ tsp.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3007" y="3527394"/>
            <a:ext cx="11512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T.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0507" y="4327864"/>
            <a:ext cx="14798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T.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3545" y="5181600"/>
            <a:ext cx="1430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oz.</a:t>
            </a:r>
            <a:endParaRPr lang="en-US" sz="3600" b="1" cap="none" spc="0" dirty="0">
              <a:ln w="28575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43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Sum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191</TotalTime>
  <Words>359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Summer</vt:lpstr>
      <vt:lpstr>Measuring, Abbreviations and Equivalents   </vt:lpstr>
      <vt:lpstr>Foods Unit Review</vt:lpstr>
      <vt:lpstr>Dry Ingredients</vt:lpstr>
      <vt:lpstr>Liquid Ingredients </vt:lpstr>
      <vt:lpstr>Common Ingredients  in Small Amounts </vt:lpstr>
      <vt:lpstr>PowerPoint Presentation</vt:lpstr>
      <vt:lpstr>Measuring Abbreviations </vt:lpstr>
      <vt:lpstr>Measuring Abbreviations</vt:lpstr>
      <vt:lpstr>Equivalents</vt:lpstr>
      <vt:lpstr>Equivalents </vt:lpstr>
      <vt:lpstr>Stick Butter or Margarine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Abbreviations and Equivalents</dc:title>
  <dc:creator>Banks, Elizabeth</dc:creator>
  <cp:lastModifiedBy>Banks, Elizabeth</cp:lastModifiedBy>
  <cp:revision>15</cp:revision>
  <dcterms:created xsi:type="dcterms:W3CDTF">2012-10-24T11:46:36Z</dcterms:created>
  <dcterms:modified xsi:type="dcterms:W3CDTF">2013-03-04T14:10:31Z</dcterms:modified>
</cp:coreProperties>
</file>